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2" r:id="rId2"/>
  </p:sldMasterIdLst>
  <p:notesMasterIdLst>
    <p:notesMasterId r:id="rId45"/>
  </p:notesMasterIdLst>
  <p:handoutMasterIdLst>
    <p:handoutMasterId r:id="rId46"/>
  </p:handoutMasterIdLst>
  <p:sldIdLst>
    <p:sldId id="286" r:id="rId3"/>
    <p:sldId id="287" r:id="rId4"/>
    <p:sldId id="277" r:id="rId5"/>
    <p:sldId id="343" r:id="rId6"/>
    <p:sldId id="342" r:id="rId7"/>
    <p:sldId id="347" r:id="rId8"/>
    <p:sldId id="348" r:id="rId9"/>
    <p:sldId id="349" r:id="rId10"/>
    <p:sldId id="350" r:id="rId11"/>
    <p:sldId id="351" r:id="rId12"/>
    <p:sldId id="323" r:id="rId13"/>
    <p:sldId id="333" r:id="rId14"/>
    <p:sldId id="334" r:id="rId15"/>
    <p:sldId id="336" r:id="rId16"/>
    <p:sldId id="337" r:id="rId17"/>
    <p:sldId id="338" r:id="rId18"/>
    <p:sldId id="339" r:id="rId19"/>
    <p:sldId id="340" r:id="rId20"/>
    <p:sldId id="341" r:id="rId21"/>
    <p:sldId id="344" r:id="rId22"/>
    <p:sldId id="345" r:id="rId23"/>
    <p:sldId id="346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1" r:id="rId35"/>
    <p:sldId id="272" r:id="rId36"/>
    <p:sldId id="273" r:id="rId37"/>
    <p:sldId id="274" r:id="rId38"/>
    <p:sldId id="275" r:id="rId39"/>
    <p:sldId id="276" r:id="rId40"/>
    <p:sldId id="278" r:id="rId41"/>
    <p:sldId id="279" r:id="rId42"/>
    <p:sldId id="280" r:id="rId43"/>
    <p:sldId id="25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81" autoAdjust="0"/>
    <p:restoredTop sz="85794" autoAdjust="0"/>
  </p:normalViewPr>
  <p:slideViewPr>
    <p:cSldViewPr snapToGrid="0">
      <p:cViewPr varScale="1">
        <p:scale>
          <a:sx n="68" d="100"/>
          <a:sy n="68" d="100"/>
        </p:scale>
        <p:origin x="152" y="68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20YY</c:v>
                      </c:pt>
                      <c:pt idx="1">
                        <c:v>20YY</c:v>
                      </c:pt>
                      <c:pt idx="2">
                        <c:v>20YY</c:v>
                      </c:pt>
                      <c:pt idx="3">
                        <c:v>20YY</c:v>
                      </c:pt>
                      <c:pt idx="4">
                        <c:v>20YY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125-4870-AEB8-0A39E2D0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6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11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39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527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73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49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56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0621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613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297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4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86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71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85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8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76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08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96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92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3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9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D49E5-C308-4469-8D38-6B7ACD40554D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F64BA-BCB7-48A3-80BB-8E3BFDAD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0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5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6.svg"/><Relationship Id="rId5" Type="http://schemas.openxmlformats.org/officeDocument/2006/relationships/image" Target="../media/image52.sv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5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svg"/><Relationship Id="rId11" Type="http://schemas.openxmlformats.org/officeDocument/2006/relationships/chart" Target="../charts/chart2.xml"/><Relationship Id="rId5" Type="http://schemas.openxmlformats.org/officeDocument/2006/relationships/image" Target="../media/image70.png"/><Relationship Id="rId10" Type="http://schemas.openxmlformats.org/officeDocument/2006/relationships/image" Target="../media/image52.svg"/><Relationship Id="rId4" Type="http://schemas.openxmlformats.org/officeDocument/2006/relationships/image" Target="../media/image54.sv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microsoft.com/office/2007/relationships/hdphoto" Target="../media/hdphoto2.wdp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Localisation</a:t>
            </a:r>
            <a:r>
              <a:rPr lang="en-US" dirty="0"/>
              <a:t>  </a:t>
            </a:r>
          </a:p>
        </p:txBody>
      </p:sp>
      <p:pic>
        <p:nvPicPr>
          <p:cNvPr id="9" name="Picture 8" descr="Contoso Logo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EFBF33AC-D330-43FE-B2D1-588A24854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38942" r="21640" b="17549"/>
          <a:stretch/>
        </p:blipFill>
        <p:spPr bwMode="auto">
          <a:xfrm>
            <a:off x="1549021" y="2270560"/>
            <a:ext cx="9118979" cy="458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49020" y="0"/>
            <a:ext cx="9118979" cy="1143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Prediction-Correction-Cycle</a:t>
            </a:r>
          </a:p>
        </p:txBody>
      </p:sp>
    </p:spTree>
    <p:extLst>
      <p:ext uri="{BB962C8B-B14F-4D97-AF65-F5344CB8AC3E}">
        <p14:creationId xmlns:p14="http://schemas.microsoft.com/office/powerpoint/2010/main" val="349276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Nonlinear Dynamic Systems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30750" r="25404" b="26487"/>
          <a:stretch/>
        </p:blipFill>
        <p:spPr bwMode="auto">
          <a:xfrm>
            <a:off x="1532239" y="2286001"/>
            <a:ext cx="7002163" cy="366583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1" y="4125098"/>
            <a:ext cx="3162299" cy="980303"/>
          </a:xfrm>
          <a:solidFill>
            <a:srgbClr val="FFFF00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nonlinear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876800" y="4118920"/>
            <a:ext cx="2133600" cy="376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267200" y="4800600"/>
            <a:ext cx="2743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8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2286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Non-Gaussian Distributions in Kalman filters?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26698" r="18421" b="21585"/>
          <a:stretch/>
        </p:blipFill>
        <p:spPr bwMode="auto">
          <a:xfrm>
            <a:off x="1808206" y="2483708"/>
            <a:ext cx="8452021" cy="437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6095960"/>
            <a:ext cx="8229600" cy="762041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We use Taylor expansion to linearize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13838" r="17830" b="4864"/>
          <a:stretch/>
        </p:blipFill>
        <p:spPr bwMode="auto">
          <a:xfrm>
            <a:off x="1524001" y="-18197"/>
            <a:ext cx="7828005" cy="611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990600"/>
            <a:ext cx="8153400" cy="373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5400" y="3200401"/>
            <a:ext cx="1752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Last slide main observation</a:t>
            </a:r>
          </a:p>
        </p:txBody>
      </p:sp>
    </p:spTree>
    <p:extLst>
      <p:ext uri="{BB962C8B-B14F-4D97-AF65-F5344CB8AC3E}">
        <p14:creationId xmlns:p14="http://schemas.microsoft.com/office/powerpoint/2010/main" val="24146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804" y="6178"/>
            <a:ext cx="8229600" cy="1143000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Reminder: </a:t>
            </a:r>
            <a:r>
              <a:rPr lang="en-US" b="1" dirty="0" err="1">
                <a:solidFill>
                  <a:srgbClr val="FF0000"/>
                </a:solidFill>
              </a:rPr>
              <a:t>Jacobian</a:t>
            </a:r>
            <a:r>
              <a:rPr lang="en-US" b="1" dirty="0">
                <a:solidFill>
                  <a:srgbClr val="FF0000"/>
                </a:solidFill>
              </a:rPr>
              <a:t>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7" t="26464" r="17452" b="5154"/>
          <a:stretch/>
        </p:blipFill>
        <p:spPr bwMode="auto">
          <a:xfrm>
            <a:off x="1577546" y="1089456"/>
            <a:ext cx="8526162" cy="576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72400" y="2971800"/>
            <a:ext cx="289560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=(x</a:t>
            </a:r>
            <a:r>
              <a:rPr lang="en-US" sz="2800" baseline="-25000" dirty="0">
                <a:solidFill>
                  <a:prstClr val="black"/>
                </a:solidFill>
                <a:latin typeface="Calibri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,x</a:t>
            </a:r>
            <a:r>
              <a:rPr lang="en-US" sz="2800" baseline="-25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,…,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-25000" dirty="0" err="1">
                <a:solidFill>
                  <a:prstClr val="black"/>
                </a:solidFill>
                <a:latin typeface="Calibri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638800" y="2743200"/>
            <a:ext cx="2286000" cy="490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77546" y="2988305"/>
            <a:ext cx="13180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nonlinear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895600" y="3172971"/>
            <a:ext cx="10668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53400" y="4800600"/>
            <a:ext cx="251460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Tangent plane represents multi-dimensional derivative</a:t>
            </a:r>
          </a:p>
        </p:txBody>
      </p:sp>
    </p:spTree>
    <p:extLst>
      <p:ext uri="{BB962C8B-B14F-4D97-AF65-F5344CB8AC3E}">
        <p14:creationId xmlns:p14="http://schemas.microsoft.com/office/powerpoint/2010/main" val="31603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1143000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Reminder: </a:t>
            </a:r>
            <a:r>
              <a:rPr lang="en-US" dirty="0" err="1"/>
              <a:t>Jacobian</a:t>
            </a:r>
            <a:r>
              <a:rPr lang="en-US" dirty="0"/>
              <a:t> Matrix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6" t="27275" r="18844" b="12704"/>
          <a:stretch/>
        </p:blipFill>
        <p:spPr bwMode="auto">
          <a:xfrm>
            <a:off x="1524000" y="1370680"/>
            <a:ext cx="8991600" cy="548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05803" y="5791200"/>
            <a:ext cx="9162197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Calibri"/>
              </a:rPr>
              <a:t>Jacobian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 Matrix represents the gradient of a scalar 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383500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239" y="32951"/>
            <a:ext cx="9135761" cy="1491049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EKF Linearization is done through First Order Taylor Expansion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9" t="33356" r="15314" b="12257"/>
          <a:stretch/>
        </p:blipFill>
        <p:spPr bwMode="auto">
          <a:xfrm>
            <a:off x="1524000" y="2098650"/>
            <a:ext cx="9144000" cy="475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1981201"/>
            <a:ext cx="3810000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Linearization for prediction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9355" y="4343401"/>
            <a:ext cx="3810000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Linearization for correction</a:t>
            </a:r>
          </a:p>
        </p:txBody>
      </p:sp>
    </p:spTree>
    <p:extLst>
      <p:ext uri="{BB962C8B-B14F-4D97-AF65-F5344CB8AC3E}">
        <p14:creationId xmlns:p14="http://schemas.microsoft.com/office/powerpoint/2010/main" val="323815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14414" r="15135" b="11097"/>
          <a:stretch/>
        </p:blipFill>
        <p:spPr bwMode="auto">
          <a:xfrm>
            <a:off x="1524000" y="9099"/>
            <a:ext cx="8910673" cy="612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9600" y="3061648"/>
            <a:ext cx="990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4914900" y="2895600"/>
            <a:ext cx="0" cy="166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15400" y="1676400"/>
            <a:ext cx="990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220200" y="2045732"/>
            <a:ext cx="190500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34200" y="1445820"/>
            <a:ext cx="990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matrix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429500" y="1861066"/>
            <a:ext cx="1905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6600" y="6132396"/>
            <a:ext cx="31242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Matrix-vector multiplication again</a:t>
            </a:r>
          </a:p>
        </p:txBody>
      </p:sp>
    </p:spTree>
    <p:extLst>
      <p:ext uri="{BB962C8B-B14F-4D97-AF65-F5344CB8AC3E}">
        <p14:creationId xmlns:p14="http://schemas.microsoft.com/office/powerpoint/2010/main" val="195642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742550"/>
            <a:ext cx="8229600" cy="810650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dirty="0"/>
              <a:t>When we insert to </a:t>
            </a:r>
            <a:r>
              <a:rPr lang="en-US" dirty="0" err="1"/>
              <a:t>Kalman</a:t>
            </a:r>
            <a:r>
              <a:rPr lang="en-US" dirty="0"/>
              <a:t> filter equations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14126" r="15135" b="18950"/>
          <a:stretch/>
        </p:blipFill>
        <p:spPr bwMode="auto">
          <a:xfrm>
            <a:off x="1524000" y="228600"/>
            <a:ext cx="8907162" cy="551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924800" y="4724400"/>
            <a:ext cx="8382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29000" y="2659560"/>
            <a:ext cx="304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96400" y="3276600"/>
            <a:ext cx="53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2819400"/>
            <a:ext cx="304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20200" y="2743201"/>
            <a:ext cx="15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90800" y="39624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91600" y="1828801"/>
            <a:ext cx="16764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previous slide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15200" y="2151965"/>
            <a:ext cx="1676400" cy="83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58200" y="457200"/>
            <a:ext cx="1371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nonlinear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334000" y="826533"/>
            <a:ext cx="3352800" cy="2159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t="14414" r="15135" b="15441"/>
          <a:stretch/>
        </p:blipFill>
        <p:spPr bwMode="auto">
          <a:xfrm>
            <a:off x="1524001" y="146452"/>
            <a:ext cx="9144000" cy="588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5742550"/>
            <a:ext cx="8229600" cy="81065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When we insert to Kalman filter equations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924800" y="4724400"/>
            <a:ext cx="8382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20200" y="2743201"/>
            <a:ext cx="15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1600" y="1828801"/>
            <a:ext cx="16764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previous slide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315200" y="2151965"/>
            <a:ext cx="1676400" cy="83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58200" y="457200"/>
            <a:ext cx="1371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nonlinear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34000" y="826533"/>
            <a:ext cx="3352800" cy="2159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6800" y="2743200"/>
            <a:ext cx="304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396665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Extended Kalman filter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620E7-F992-48DE-A308-0A6B4F1E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13B526-9255-484A-8176-C9CA7C76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92E72-0865-44D7-A065-B2F07C21C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ubtitle 6">
            <a:extLst>
              <a:ext uri="{FF2B5EF4-FFF2-40B4-BE49-F238E27FC236}">
                <a16:creationId xmlns:a16="http://schemas.microsoft.com/office/drawing/2014/main" id="{03D3B474-04A6-44CD-B9BC-E7407487B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4478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EKF Linearization: </a:t>
            </a:r>
            <a:r>
              <a:rPr lang="en-US" sz="49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Order Taylor Series Expansion. </a:t>
            </a:r>
            <a:r>
              <a:rPr lang="en-US" sz="49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vs Scalar</a:t>
            </a:r>
            <a:endParaRPr lang="en-US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0200" y="1752601"/>
            <a:ext cx="1447800" cy="1295400"/>
          </a:xfrm>
          <a:solidFill>
            <a:srgbClr val="FFFF00"/>
          </a:solidFill>
        </p:spPr>
        <p:txBody>
          <a:bodyPr>
            <a:normAutofit fontScale="92500"/>
          </a:bodyPr>
          <a:lstStyle/>
          <a:p>
            <a:r>
              <a:rPr lang="en-US" dirty="0"/>
              <a:t>Scalar case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1" t="30749" r="34234" b="20001"/>
          <a:stretch/>
        </p:blipFill>
        <p:spPr bwMode="auto">
          <a:xfrm>
            <a:off x="1828801" y="1600200"/>
            <a:ext cx="7074331" cy="4953000"/>
          </a:xfrm>
          <a:prstGeom prst="rect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7848600" y="2057400"/>
            <a:ext cx="1447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858000" y="2057400"/>
            <a:ext cx="2438400" cy="3276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8554571" y="4343400"/>
            <a:ext cx="2113429" cy="12954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en-US" dirty="0"/>
              <a:t> case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467600" y="3886200"/>
            <a:ext cx="108697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00800" y="5334000"/>
            <a:ext cx="2286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8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5741"/>
            <a:ext cx="9143999" cy="11430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EKF Algorithm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compared with </a:t>
            </a:r>
            <a:r>
              <a:rPr lang="en-US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2" t="28612" r="18558" b="13308"/>
          <a:stretch/>
        </p:blipFill>
        <p:spPr bwMode="auto">
          <a:xfrm>
            <a:off x="1524000" y="1148742"/>
            <a:ext cx="9144000" cy="570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23135" y="2590800"/>
            <a:ext cx="2590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73097" y="4762500"/>
            <a:ext cx="2971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48116" y="1922040"/>
            <a:ext cx="274083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in linear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382000" y="2291372"/>
            <a:ext cx="0" cy="29942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9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447" y="35859"/>
            <a:ext cx="9036393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Extended </a:t>
            </a:r>
            <a:r>
              <a:rPr lang="en-US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Kalman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Filter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9" t="38154" r="18287" b="10168"/>
          <a:stretch/>
        </p:blipFill>
        <p:spPr bwMode="auto">
          <a:xfrm>
            <a:off x="1676399" y="1752600"/>
            <a:ext cx="8886361" cy="47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32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	</a:t>
            </a:r>
          </a:p>
          <a:p>
            <a:r>
              <a:rPr lang="en-US" noProof="1"/>
              <a:t>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 </a:t>
            </a:r>
          </a:p>
          <a:p>
            <a:r>
              <a:rPr lang="en-US" noProof="1"/>
              <a:t>Ut congue quis tortor eget sodales.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Declining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Margins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Prioritize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Authorize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Monetize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57" descr="Scientific experiment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quis.</a:t>
            </a:r>
          </a:p>
        </p:txBody>
      </p:sp>
      <p:pic>
        <p:nvPicPr>
          <p:cNvPr id="31" name="Picture Placeholder 30" descr="Bullsey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Unique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3" name="Picture Placeholder 32" descr="Lectur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5" name="Picture Placeholder 34" descr="Network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37" name="Picture Placeholder 36" descr="Me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 HEAD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/>
          <a:lstStyle/>
          <a:p>
            <a:r>
              <a:rPr lang="en-US" dirty="0"/>
              <a:t>Other benefits include</a:t>
            </a:r>
          </a:p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Nunc tempus, risus sodales sodales hendrerit, arcu dolor commodo libero.</a:t>
            </a:r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28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pic>
        <p:nvPicPr>
          <p:cNvPr id="21" name="Picture Placeholder 20" descr="Teacher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3" name="Picture Placeholder 22" descr="Group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25" name="Picture Placeholder 24" descr="Repeat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Invest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/>
          <a:srcRect/>
          <a:stretch/>
        </p:blipFill>
        <p:spPr>
          <a:xfrm>
            <a:off x="700428" y="2256300"/>
            <a:ext cx="1066038" cy="121713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Yash </a:t>
            </a:r>
            <a:r>
              <a:rPr lang="en-US" dirty="0" err="1"/>
              <a:t>Kalal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Mentor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/>
          <a:srcRect/>
          <a:stretch/>
        </p:blipFill>
        <p:spPr>
          <a:xfrm>
            <a:off x="4634095" y="2338862"/>
            <a:ext cx="1217130" cy="105200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Chaitanya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Mentor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/>
          <a:srcRect/>
          <a:stretch/>
        </p:blipFill>
        <p:spPr>
          <a:xfrm>
            <a:off x="4718796" y="566647"/>
            <a:ext cx="1106481" cy="121713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38227" y="728497"/>
            <a:ext cx="1572736" cy="656544"/>
          </a:xfrm>
        </p:spPr>
        <p:txBody>
          <a:bodyPr/>
          <a:lstStyle/>
          <a:p>
            <a:r>
              <a:rPr lang="en-US" dirty="0"/>
              <a:t>Kushal </a:t>
            </a:r>
            <a:r>
              <a:rPr lang="en-US" dirty="0" err="1"/>
              <a:t>Koshti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38227" y="1428659"/>
            <a:ext cx="1572736" cy="355118"/>
          </a:xfrm>
        </p:spPr>
        <p:txBody>
          <a:bodyPr/>
          <a:lstStyle/>
          <a:p>
            <a:r>
              <a:rPr lang="en-US" dirty="0"/>
              <a:t>Mentor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/>
          <a:srcRect/>
          <a:stretch/>
        </p:blipFill>
        <p:spPr>
          <a:xfrm>
            <a:off x="624882" y="4025244"/>
            <a:ext cx="1217130" cy="121267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Raj </a:t>
            </a:r>
            <a:r>
              <a:rPr lang="en-US" dirty="0" err="1"/>
              <a:t>sinha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Head of Operations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/>
          <a:srcRect/>
          <a:stretch/>
        </p:blipFill>
        <p:spPr>
          <a:xfrm>
            <a:off x="4739020" y="4023015"/>
            <a:ext cx="1007280" cy="121713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 err="1"/>
              <a:t>Jainam</a:t>
            </a:r>
            <a:r>
              <a:rPr lang="en-US" dirty="0"/>
              <a:t> </a:t>
            </a:r>
            <a:r>
              <a:rPr lang="en-US" dirty="0" err="1"/>
              <a:t>jain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Head of Technical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/>
          <a:srcRect/>
          <a:stretch/>
        </p:blipFill>
        <p:spPr>
          <a:xfrm>
            <a:off x="8726803" y="4023015"/>
            <a:ext cx="1050140" cy="121713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Prabhakar jaiswal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Creative Director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D2377F1-9AF2-47EB-9582-454EB0C42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Picture Placeholder 23">
            <a:extLst>
              <a:ext uri="{FF2B5EF4-FFF2-40B4-BE49-F238E27FC236}">
                <a16:creationId xmlns:a16="http://schemas.microsoft.com/office/drawing/2014/main" id="{726A3B9D-2D82-4889-B9AB-A9FAA7CCC9C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84614" y="5534286"/>
            <a:ext cx="1066038" cy="101332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E3407D3-246F-4ABB-B30A-0D2137C6182F}"/>
              </a:ext>
            </a:extLst>
          </p:cNvPr>
          <p:cNvSpPr txBox="1">
            <a:spLocks/>
          </p:cNvSpPr>
          <p:nvPr/>
        </p:nvSpPr>
        <p:spPr>
          <a:xfrm>
            <a:off x="1983821" y="5594232"/>
            <a:ext cx="1572736" cy="656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Dhruv </a:t>
            </a:r>
            <a:r>
              <a:rPr lang="en-US" dirty="0" err="1"/>
              <a:t>oza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47E3A58-8AFE-4389-8D82-C75C193A8085}"/>
              </a:ext>
            </a:extLst>
          </p:cNvPr>
          <p:cNvSpPr txBox="1">
            <a:spLocks/>
          </p:cNvSpPr>
          <p:nvPr/>
        </p:nvSpPr>
        <p:spPr>
          <a:xfrm>
            <a:off x="1999635" y="6294394"/>
            <a:ext cx="1572736" cy="3551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COO</a:t>
            </a:r>
            <a:endParaRPr lang="en-US" dirty="0"/>
          </a:p>
        </p:txBody>
      </p:sp>
      <p:pic>
        <p:nvPicPr>
          <p:cNvPr id="31" name="Picture Placeholder 23">
            <a:extLst>
              <a:ext uri="{FF2B5EF4-FFF2-40B4-BE49-F238E27FC236}">
                <a16:creationId xmlns:a16="http://schemas.microsoft.com/office/drawing/2014/main" id="{F960FD27-B667-4131-BAA1-BA5998AEA8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804373" y="5471537"/>
            <a:ext cx="935331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3A3B58C-BCDF-4758-9CC6-C8BF9AE597FD}"/>
              </a:ext>
            </a:extLst>
          </p:cNvPr>
          <p:cNvSpPr txBox="1">
            <a:spLocks/>
          </p:cNvSpPr>
          <p:nvPr/>
        </p:nvSpPr>
        <p:spPr>
          <a:xfrm>
            <a:off x="6038227" y="5633387"/>
            <a:ext cx="1572736" cy="656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Sowmyaa</a:t>
            </a:r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DBEC2FC5-CB25-40E9-AB91-CFFE02D64671}"/>
              </a:ext>
            </a:extLst>
          </p:cNvPr>
          <p:cNvSpPr txBox="1">
            <a:spLocks/>
          </p:cNvSpPr>
          <p:nvPr/>
        </p:nvSpPr>
        <p:spPr>
          <a:xfrm>
            <a:off x="6054041" y="6333549"/>
            <a:ext cx="1572736" cy="3551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COO</a:t>
            </a:r>
            <a:endParaRPr lang="en-US" dirty="0"/>
          </a:p>
        </p:txBody>
      </p:sp>
      <p:pic>
        <p:nvPicPr>
          <p:cNvPr id="36" name="Picture Placeholder 23">
            <a:extLst>
              <a:ext uri="{FF2B5EF4-FFF2-40B4-BE49-F238E27FC236}">
                <a16:creationId xmlns:a16="http://schemas.microsoft.com/office/drawing/2014/main" id="{700D8230-4C55-48B7-80A8-7E50CA0E31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879124" y="5427709"/>
            <a:ext cx="894642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60106C92-CEB9-4CDD-BDAA-47C34A53926F}"/>
              </a:ext>
            </a:extLst>
          </p:cNvPr>
          <p:cNvSpPr txBox="1">
            <a:spLocks/>
          </p:cNvSpPr>
          <p:nvPr/>
        </p:nvSpPr>
        <p:spPr>
          <a:xfrm>
            <a:off x="10092633" y="5589559"/>
            <a:ext cx="1572736" cy="656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Prakhar Dubey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512392-8E6C-4CD8-A550-F357C70E8531}"/>
              </a:ext>
            </a:extLst>
          </p:cNvPr>
          <p:cNvSpPr txBox="1">
            <a:spLocks/>
          </p:cNvSpPr>
          <p:nvPr/>
        </p:nvSpPr>
        <p:spPr>
          <a:xfrm>
            <a:off x="10108447" y="6289721"/>
            <a:ext cx="1572736" cy="3551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COO</a:t>
            </a:r>
            <a:endParaRPr lang="en-US" dirty="0"/>
          </a:p>
        </p:txBody>
      </p:sp>
      <p:pic>
        <p:nvPicPr>
          <p:cNvPr id="39" name="Picture Placeholder 23">
            <a:extLst>
              <a:ext uri="{FF2B5EF4-FFF2-40B4-BE49-F238E27FC236}">
                <a16:creationId xmlns:a16="http://schemas.microsoft.com/office/drawing/2014/main" id="{61B20831-999D-449A-81A5-2F865D2F03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811804" y="2407149"/>
            <a:ext cx="848513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B2AF7995-9664-4EE8-AFA9-C4F201A0F544}"/>
              </a:ext>
            </a:extLst>
          </p:cNvPr>
          <p:cNvSpPr txBox="1">
            <a:spLocks/>
          </p:cNvSpPr>
          <p:nvPr/>
        </p:nvSpPr>
        <p:spPr>
          <a:xfrm>
            <a:off x="10002249" y="2568999"/>
            <a:ext cx="1572736" cy="656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Prajwal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CE82C68-902D-400C-A0D4-B73A3587A8BF}"/>
              </a:ext>
            </a:extLst>
          </p:cNvPr>
          <p:cNvSpPr txBox="1">
            <a:spLocks/>
          </p:cNvSpPr>
          <p:nvPr/>
        </p:nvSpPr>
        <p:spPr>
          <a:xfrm>
            <a:off x="10018063" y="3269161"/>
            <a:ext cx="1572736" cy="3551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  <a:p>
            <a:endParaRPr lang="en-US" dirty="0"/>
          </a:p>
        </p:txBody>
      </p:sp>
      <p:pic>
        <p:nvPicPr>
          <p:cNvPr id="70" name="Picture Placeholder 24" descr="Bullsey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10907" y="2259202"/>
            <a:ext cx="576765" cy="5099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  <a:p>
            <a:endParaRPr lang="en-US" dirty="0"/>
          </a:p>
        </p:txBody>
      </p:sp>
      <p:pic>
        <p:nvPicPr>
          <p:cNvPr id="71" name="Picture Placeholder 26" descr="Lectur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05054" y="2152485"/>
            <a:ext cx="576765" cy="7233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ut congue quis tortor eget sodales. Nulla a erat eget nunc hendrerit ultrices eu nec nulla. </a:t>
            </a:r>
          </a:p>
          <a:p>
            <a:r>
              <a:rPr lang="en-US" noProof="1"/>
              <a:t>Donec viverra leo aliquet, auctor quam id, convallis orci.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Integer convallis suscipit ante eu varius. Morbi a purus dolor.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2307031"/>
            <a:ext cx="5400000" cy="360000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2739031"/>
            <a:ext cx="5400000" cy="1959432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nulla a erat eget nunc hendrerit ultrices eu nec nulla. Donec viverra leo aliquet, auctor quam id, convallis orci. </a:t>
            </a:r>
          </a:p>
          <a:p>
            <a:pPr lvl="1"/>
            <a:r>
              <a:rPr lang="en-US" noProof="1"/>
              <a:t>Sed in molestie est. Cras ornare turpis at ligula posuere, sit amet accumsan neque lobortis.</a:t>
            </a:r>
          </a:p>
          <a:p>
            <a:pPr lvl="1"/>
            <a:r>
              <a:rPr lang="en-US" noProof="1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2307556"/>
            <a:ext cx="5400000" cy="358775"/>
          </a:xfrm>
        </p:spPr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2739356"/>
            <a:ext cx="5400000" cy="1958975"/>
          </a:xfrm>
        </p:spPr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venenatis quam tortor, id viverra nunc rutrum a. </a:t>
            </a:r>
          </a:p>
          <a:p>
            <a:pPr lvl="1"/>
            <a:r>
              <a:rPr lang="en-US" noProof="1"/>
              <a:t>Maecenas malesuada ultricies sapien sit amet pharetra. </a:t>
            </a:r>
          </a:p>
          <a:p>
            <a:pPr lvl="1"/>
            <a:r>
              <a:rPr lang="en-US" noProof="1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 title="Placeholder Logo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10" name="Picture 9" title="Placeholder Logo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11" name="Picture 10" title="Placeholder Logo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12" name="Picture 11" title="Placeholder Logo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13" name="Picture 12" title="Placeholder Logo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pic>
        <p:nvPicPr>
          <p:cNvPr id="20" name="Picture 19" descr="Contoso Logo">
            <a:extLst>
              <a:ext uri="{FF2B5EF4-FFF2-40B4-BE49-F238E27FC236}">
                <a16:creationId xmlns:a16="http://schemas.microsoft.com/office/drawing/2014/main" id="{B85BD58D-4C8E-4FE7-817D-DA724AEA62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021" y="1880388"/>
            <a:ext cx="1308679" cy="5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800" b="0" dirty="0"/>
              <a:t>Month, Year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endParaRPr lang="en-US" noProof="1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7C47303-001A-4D28-8CD8-585DDF0F8D7B}"/>
              </a:ext>
            </a:extLst>
          </p:cNvPr>
          <p:cNvSpPr txBox="1">
            <a:spLocks/>
          </p:cNvSpPr>
          <p:nvPr/>
        </p:nvSpPr>
        <p:spPr>
          <a:xfrm>
            <a:off x="601682" y="1008000"/>
            <a:ext cx="9974243" cy="2520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114737"/>
              </p:ext>
            </p:extLst>
          </p:nvPr>
        </p:nvGraphicFramePr>
        <p:xfrm>
          <a:off x="601200" y="1818756"/>
          <a:ext cx="5876725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6" name="Chart 5" title="Gross Revenue Placeholder Chart">
            <a:extLst>
              <a:ext uri="{FF2B5EF4-FFF2-40B4-BE49-F238E27FC236}">
                <a16:creationId xmlns:a16="http://schemas.microsoft.com/office/drawing/2014/main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386453"/>
              </p:ext>
            </p:extLst>
          </p:nvPr>
        </p:nvGraphicFramePr>
        <p:xfrm>
          <a:off x="708024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8CB4D-96D6-4F68-AF6E-85DC36812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FA7A9A8B-6D8E-42E6-B030-A2DA0A5B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0003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95BF0B49-1279-413F-A38B-214D38C4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491555" y="4458018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11428CA7-EA35-4774-B45E-74FDBBEC8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478436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B9A5B1C3-7B8C-48F8-8CC2-7A657167B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7024689" y="4458019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35AE8A83-3056-47C7-A825-18681A2BB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068899" y="4458020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066E6187-C0CE-477B-BDCE-FF7E75C17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051734" y="2968365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20YY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27429" y="2190750"/>
            <a:ext cx="1793875" cy="561975"/>
          </a:xfrm>
          <a:ln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/>
          <a:lstStyle/>
          <a:p>
            <a:r>
              <a:rPr lang="en-US" dirty="0"/>
              <a:t>Trials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79158" y="2505005"/>
            <a:ext cx="1690417" cy="224670"/>
          </a:xfrm>
        </p:spPr>
        <p:txBody>
          <a:bodyPr/>
          <a:lstStyle/>
          <a:p>
            <a:r>
              <a:rPr lang="en-US" dirty="0"/>
              <a:t>Month, 20YY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D2383-EFA4-46C9-8926-B33450EBF2A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936255" y="4925656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Legislation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987984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923136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Marketing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974865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6469389" y="4925657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Investment</a:t>
            </a: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6521118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8513599" y="4925658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Procurement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8565328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796925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9848654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Month, 20YY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7474"/>
              </p:ext>
            </p:extLst>
          </p:nvPr>
        </p:nvGraphicFramePr>
        <p:xfrm>
          <a:off x="601681" y="991330"/>
          <a:ext cx="10894993" cy="53316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78998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55542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70363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3464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5 625,000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5 062,500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38 400,000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151 200,000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1 687,500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21 600,000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54622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2 400,000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4 320,000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7 593,750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52 800,000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187 920,000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435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-1 968,750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-4 800,000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28 080,000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8" name="Picture Placeholder 17" descr="Profile Photo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Mirjam Nils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</a:p>
          <a:p>
            <a:endParaRPr lang="en-US" dirty="0"/>
          </a:p>
        </p:txBody>
      </p:sp>
      <p:pic>
        <p:nvPicPr>
          <p:cNvPr id="20" name="Picture Placeholder 19" descr="Profile Photo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COB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</a:p>
          <a:p>
            <a:endParaRPr lang="en-US" dirty="0"/>
          </a:p>
        </p:txBody>
      </p:sp>
      <p:pic>
        <p:nvPicPr>
          <p:cNvPr id="22" name="Picture Placeholder 21" descr="Profile Photo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Ut fermentum a magna ut eleifend. Integer convallis suscipit ante eu.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DBA899A-53BF-4DD7-9AB9-0BDD4D94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64903" y="2710214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418286" y="1158373"/>
            <a:ext cx="2456706" cy="1634164"/>
            <a:chOff x="635303" y="993330"/>
            <a:chExt cx="2456706" cy="1634164"/>
          </a:xfrm>
        </p:grpSpPr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13" name="Graphic 12" descr="Placeholder Icon&#10;Network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18" name="Group 17" title="Fund Category (Grouped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1228745" y="4610045"/>
            <a:ext cx="2646247" cy="1669940"/>
            <a:chOff x="428369" y="2759296"/>
            <a:chExt cx="2646247" cy="1669940"/>
          </a:xfrm>
        </p:grpSpPr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712581"/>
              <a:ext cx="2598328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Text Placeholder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21" name="Graphic 20" descr="Placeholder Icon&#10;Newspaper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14" name="Group 13" title="Fund Category (Grouped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183841" y="1025022"/>
            <a:ext cx="2391394" cy="1657889"/>
            <a:chOff x="635303" y="4653927"/>
            <a:chExt cx="2391394" cy="1657889"/>
          </a:xfrm>
        </p:grpSpPr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17" name="Graphic 16" descr="Placeholder Icon&#10;Satellite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183841" y="4448189"/>
            <a:ext cx="2778261" cy="1962347"/>
            <a:chOff x="8881417" y="2258575"/>
            <a:chExt cx="2778261" cy="1962347"/>
          </a:xfrm>
        </p:grpSpPr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316332"/>
              <a:ext cx="2671873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</a:t>
              </a:r>
              <a:r>
                <a:rPr lang="en-US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Text Placeholder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Fund Category</a:t>
              </a:r>
            </a:p>
          </p:txBody>
        </p:sp>
        <p:pic>
          <p:nvPicPr>
            <p:cNvPr id="9" name="Graphic 8" descr="Placeholder Icon&#10;Bullseye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5CD0478-9252-47FB-9703-B19F4329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6673" y="2252973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hart 4" title="Funding Chart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953057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9DAC4825-9A54-42A2-962A-529509E88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22" name="Group 21" descr="Callout arrows&#10;">
              <a:extLst>
                <a:ext uri="{FF2B5EF4-FFF2-40B4-BE49-F238E27FC236}">
                  <a16:creationId xmlns:a16="http://schemas.microsoft.com/office/drawing/2014/main" id="{286F7A2F-659A-4006-8D19-8ED4E02D58D6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84E44BF-58C4-4DA8-B6B1-C9E9A39EB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3AFC16D-113E-464A-BC6B-A0684D4FEE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2D9B15-BAD5-4589-9448-485063A71209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EA6190-6EC5-43F9-B1F3-CFD84A0B1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7082870" y="5066749"/>
            <a:ext cx="959302" cy="369173"/>
            <a:chOff x="7082870" y="1827903"/>
            <a:chExt cx="959302" cy="369173"/>
          </a:xfrm>
        </p:grpSpPr>
        <p:grpSp>
          <p:nvGrpSpPr>
            <p:cNvPr id="41" name="Group 40" descr="Callout arrows&#10;">
              <a:extLst>
                <a:ext uri="{FF2B5EF4-FFF2-40B4-BE49-F238E27FC236}">
                  <a16:creationId xmlns:a16="http://schemas.microsoft.com/office/drawing/2014/main" id="{66F2F9DE-5AA0-4D39-A6ED-143F9CE9355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60185B8-C077-4BA0-8860-920CFE074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AF601F2-F361-47E6-AE42-E3EF48D83FB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56B49CC-05C2-4BBD-B39E-15C55FE78A80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C9F581-3561-4AF1-B390-F754274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46" name="Group 45" descr="Callout arrows&#10;">
              <a:extLst>
                <a:ext uri="{FF2B5EF4-FFF2-40B4-BE49-F238E27FC236}">
                  <a16:creationId xmlns:a16="http://schemas.microsoft.com/office/drawing/2014/main" id="{492B50D1-B419-43E7-A92D-38271989B5C0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66DF3B1-4CA4-46BB-993E-ADBC3C43B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C70BFDC-AC34-4AD2-9960-C2A33D486C3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C04D7A7-0079-418A-AC4E-6DFCC53AFA9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5A3937-3310-466D-B857-84EEB74A8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4178480" y="5066749"/>
            <a:ext cx="959302" cy="369173"/>
            <a:chOff x="7082870" y="1827903"/>
            <a:chExt cx="959302" cy="369173"/>
          </a:xfrm>
        </p:grpSpPr>
        <p:grpSp>
          <p:nvGrpSpPr>
            <p:cNvPr id="51" name="Group 50" descr="Callout arrows&#10;">
              <a:extLst>
                <a:ext uri="{FF2B5EF4-FFF2-40B4-BE49-F238E27FC236}">
                  <a16:creationId xmlns:a16="http://schemas.microsoft.com/office/drawing/2014/main" id="{220B0A39-BA1C-4DFE-9E39-CCBDD1A596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85D25C6-382E-4A5F-8399-A22D1C638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860122E-3990-48D0-86B2-3056DC0DADE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DB5B86-E839-4BE9-B171-006C5C5A04C6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70AE6-D9C2-4E1B-A376-A7A7DEE1E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43" y="6178"/>
            <a:ext cx="9156357" cy="1143000"/>
          </a:xfrm>
          <a:solidFill>
            <a:srgbClr val="FFFF00"/>
          </a:solidFill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Kalman</a:t>
            </a:r>
            <a:r>
              <a:rPr lang="en-US" dirty="0"/>
              <a:t> Filter Assumptions are: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440" y="914400"/>
            <a:ext cx="8229600" cy="2743200"/>
          </a:xfrm>
          <a:solidFill>
            <a:schemeClr val="bg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Gaussian distributions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Gaussian noise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Linear motion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Linear observation model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t="42419" r="17421" b="11920"/>
          <a:stretch/>
        </p:blipFill>
        <p:spPr bwMode="auto">
          <a:xfrm>
            <a:off x="1981201" y="3363626"/>
            <a:ext cx="7692081" cy="351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248400" y="1828800"/>
            <a:ext cx="266700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248400" y="1828800"/>
            <a:ext cx="838200" cy="289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0" y="2438400"/>
            <a:ext cx="10668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72000" y="2438400"/>
            <a:ext cx="30099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62400" y="3162300"/>
            <a:ext cx="609600" cy="1562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5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60C03-A974-4492-8BDC-3A3B1DA4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663A09-922C-4254-9D30-7A8E6E26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tagline </a:t>
            </a:r>
            <a:br>
              <a:rPr lang="en-US" dirty="0"/>
            </a:br>
            <a:r>
              <a:rPr lang="en-US" dirty="0"/>
              <a:t>or sub-headline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Etiam aliquet eu mi quis lacinia. </a:t>
            </a:r>
          </a:p>
          <a:p>
            <a:r>
              <a:rPr lang="en-US" noProof="1"/>
              <a:t>Ut fermentum a magna ut eleifend. Integer convallis suscipit ante eu varius. Morbi a purus dolor. Suspendisse sit amet ipsum finibus justo viverra blandit. </a:t>
            </a:r>
          </a:p>
          <a:p>
            <a:r>
              <a:rPr lang="en-US" noProof="1"/>
              <a:t>Ut congue quis tortor eget sodales. Nulla a erat eget nunc hendrerit ultrices eu.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Allan Mattsson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+1 555-0100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allan@contoso.com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www.contoso.com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13838" r="14955" b="5441"/>
          <a:stretch/>
        </p:blipFill>
        <p:spPr bwMode="auto">
          <a:xfrm>
            <a:off x="1524000" y="110423"/>
            <a:ext cx="9144000" cy="680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08158" y="544830"/>
            <a:ext cx="2057400" cy="1200329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Calculates multi-dimensional mean and covariance matrix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2514600"/>
            <a:ext cx="65532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2514600"/>
            <a:ext cx="1981200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Prediction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0" y="3886200"/>
            <a:ext cx="69342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758" y="3669268"/>
            <a:ext cx="1981200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Correction phase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62800" y="3124200"/>
            <a:ext cx="1676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39200" y="2983468"/>
            <a:ext cx="162635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 for motion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758" y="4648201"/>
            <a:ext cx="162635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Q for measurement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772401" y="4419601"/>
            <a:ext cx="829101" cy="551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6400" y="1314272"/>
            <a:ext cx="1219200" cy="57708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/>
              </a:rPr>
              <a:t>Prediction of multi-dimensional mean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95600" y="1745158"/>
            <a:ext cx="381000" cy="1138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7600" y="1178131"/>
            <a:ext cx="1219200" cy="57708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/>
              </a:rPr>
              <a:t>Prediction of multi-dimensional covariance matrix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657600" y="1891352"/>
            <a:ext cx="609600" cy="1309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44000" y="1755212"/>
            <a:ext cx="0" cy="7593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72401" y="5934670"/>
            <a:ext cx="2787555" cy="923330"/>
          </a:xfrm>
          <a:prstGeom prst="rect">
            <a:avLst/>
          </a:prstGeom>
          <a:solidFill>
            <a:schemeClr val="bg2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Calculates corrected multi-dimensional mean and covariance matrix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8186950" y="5410200"/>
            <a:ext cx="449808" cy="524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38400" y="4267200"/>
            <a:ext cx="8382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52600" y="6096000"/>
            <a:ext cx="1524000" cy="52322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Kalman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55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1143000"/>
          </a:xfrm>
          <a:solidFill>
            <a:srgbClr val="FFFF00"/>
          </a:solidFill>
        </p:spPr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 Algorithm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27700" r="23964" b="16973"/>
          <a:stretch/>
        </p:blipFill>
        <p:spPr bwMode="auto">
          <a:xfrm>
            <a:off x="1905000" y="1020226"/>
            <a:ext cx="8763000" cy="583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257800" y="2849938"/>
            <a:ext cx="685800" cy="579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00700" y="2203608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Different notation to previous slide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14702" r="17996" b="10739"/>
          <a:stretch/>
        </p:blipFill>
        <p:spPr bwMode="auto">
          <a:xfrm>
            <a:off x="7747929" y="2028398"/>
            <a:ext cx="2882541" cy="207593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19800" y="3429001"/>
            <a:ext cx="16002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Measurement noise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257800" y="3752166"/>
            <a:ext cx="685800" cy="1869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1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t="29334" r="17477" b="7748"/>
          <a:stretch/>
        </p:blipFill>
        <p:spPr bwMode="auto">
          <a:xfrm>
            <a:off x="1551296" y="1096604"/>
            <a:ext cx="9116704" cy="566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05000" y="0"/>
            <a:ext cx="8229600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prstClr val="black"/>
                </a:solidFill>
                <a:latin typeface="Calibri"/>
              </a:rPr>
              <a:t>Kalman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Filter Algorithm: navigation using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odometry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measurement to landmark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305800" y="5410200"/>
            <a:ext cx="13716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96400" y="609600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Predicted and corrected position of the ship</a:t>
            </a:r>
          </a:p>
        </p:txBody>
      </p:sp>
    </p:spTree>
    <p:extLst>
      <p:ext uri="{BB962C8B-B14F-4D97-AF65-F5344CB8AC3E}">
        <p14:creationId xmlns:p14="http://schemas.microsoft.com/office/powerpoint/2010/main" val="386525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4" t="27676" r="23253" b="20000"/>
          <a:stretch/>
        </p:blipFill>
        <p:spPr bwMode="auto">
          <a:xfrm>
            <a:off x="1524000" y="974802"/>
            <a:ext cx="9144000" cy="588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05000" y="0"/>
            <a:ext cx="8229600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The Prediction-Correction-Cycle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0800" y="5181601"/>
            <a:ext cx="3429000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phase of Prediction</a:t>
            </a:r>
          </a:p>
        </p:txBody>
      </p:sp>
    </p:spTree>
    <p:extLst>
      <p:ext uri="{BB962C8B-B14F-4D97-AF65-F5344CB8AC3E}">
        <p14:creationId xmlns:p14="http://schemas.microsoft.com/office/powerpoint/2010/main" val="68834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7" t="37766" r="22417" b="9189"/>
          <a:stretch/>
        </p:blipFill>
        <p:spPr bwMode="auto">
          <a:xfrm>
            <a:off x="1532238" y="1382494"/>
            <a:ext cx="9135762" cy="547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05000" y="0"/>
            <a:ext cx="8229600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The Prediction-Correction-Cycle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4200" y="1524001"/>
            <a:ext cx="3429000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 phase of Correction</a:t>
            </a:r>
          </a:p>
        </p:txBody>
      </p:sp>
    </p:spTree>
    <p:extLst>
      <p:ext uri="{BB962C8B-B14F-4D97-AF65-F5344CB8AC3E}">
        <p14:creationId xmlns:p14="http://schemas.microsoft.com/office/powerpoint/2010/main" val="112460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1488</Words>
  <Application>Microsoft Office PowerPoint</Application>
  <PresentationFormat>Widescreen</PresentationFormat>
  <Paragraphs>383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Corbel</vt:lpstr>
      <vt:lpstr>Times New Roman</vt:lpstr>
      <vt:lpstr>Office Theme</vt:lpstr>
      <vt:lpstr>2_Office Theme</vt:lpstr>
      <vt:lpstr>Localisation  </vt:lpstr>
      <vt:lpstr>Extended Kalman filter</vt:lpstr>
      <vt:lpstr>Team </vt:lpstr>
      <vt:lpstr>The Kalman Filter Assumptions are:</vt:lpstr>
      <vt:lpstr>PowerPoint Presentation</vt:lpstr>
      <vt:lpstr>Kalman Filter Algorithm</vt:lpstr>
      <vt:lpstr>PowerPoint Presentation</vt:lpstr>
      <vt:lpstr>PowerPoint Presentation</vt:lpstr>
      <vt:lpstr>PowerPoint Presentation</vt:lpstr>
      <vt:lpstr>PowerPoint Presentation</vt:lpstr>
      <vt:lpstr>Nonlinear Dynamic Systems</vt:lpstr>
      <vt:lpstr>Non-Gaussian Distributions in Kalman filters?</vt:lpstr>
      <vt:lpstr>PowerPoint Presentation</vt:lpstr>
      <vt:lpstr>Reminder: Jacobian Matrix</vt:lpstr>
      <vt:lpstr>Reminder: Jacobian Matrix</vt:lpstr>
      <vt:lpstr>EKF Linearization is done through First Order Taylor Expansion</vt:lpstr>
      <vt:lpstr>PowerPoint Presentation</vt:lpstr>
      <vt:lpstr>PowerPoint Presentation</vt:lpstr>
      <vt:lpstr>PowerPoint Presentation</vt:lpstr>
      <vt:lpstr>EKF Linearization: First Order Taylor Series Expansion. Matrix vs Scalar</vt:lpstr>
      <vt:lpstr>EKF Algorithm compared with Kalman Algorithm</vt:lpstr>
      <vt:lpstr>Extended Kalman Filter Algorithm</vt:lpstr>
      <vt:lpstr>About Us</vt:lpstr>
      <vt:lpstr>The Problem</vt:lpstr>
      <vt:lpstr>Solution</vt:lpstr>
      <vt:lpstr>Product</vt:lpstr>
      <vt:lpstr>Emphasize your  main benefit</vt:lpstr>
      <vt:lpstr>Section Divider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2020-09-17T15:16:20Z</dcterms:created>
  <dcterms:modified xsi:type="dcterms:W3CDTF">2020-09-17T16:11:11Z</dcterms:modified>
</cp:coreProperties>
</file>